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Lato" panose="020F0502020204030203" pitchFamily="3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2520" y="72"/>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1"/>
        <p:cNvGrpSpPr/>
        <p:nvPr/>
      </p:nvGrpSpPr>
      <p:grpSpPr>
        <a:xfrm>
          <a:off x="0" y="0"/>
          <a:ext cx="0" cy="0"/>
          <a:chOff x="0" y="0"/>
          <a:chExt cx="0" cy="0"/>
        </a:xfrm>
      </p:grpSpPr>
      <p:cxnSp>
        <p:nvCxnSpPr>
          <p:cNvPr id="62" name="Google Shape;62;p3"/>
          <p:cNvCxnSpPr>
            <a:stCxn id="63"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4" name="Google Shape;64;p3"/>
          <p:cNvGrpSpPr/>
          <p:nvPr/>
        </p:nvGrpSpPr>
        <p:grpSpPr>
          <a:xfrm>
            <a:off x="190345" y="900758"/>
            <a:ext cx="7581747" cy="5906"/>
            <a:chOff x="1890075" y="5241175"/>
            <a:chExt cx="4240556" cy="257700"/>
          </a:xfrm>
        </p:grpSpPr>
        <p:sp>
          <p:nvSpPr>
            <p:cNvPr id="65" name="Google Shape;6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6" name="Google Shape;6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7" name="Google Shape;6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8" name="Google Shape;6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69" name="Google Shape;69;p3"/>
          <p:cNvGrpSpPr/>
          <p:nvPr/>
        </p:nvGrpSpPr>
        <p:grpSpPr>
          <a:xfrm>
            <a:off x="190320" y="931759"/>
            <a:ext cx="7581691" cy="5901"/>
            <a:chOff x="1890075" y="5241175"/>
            <a:chExt cx="4240556" cy="257700"/>
          </a:xfrm>
        </p:grpSpPr>
        <p:sp>
          <p:nvSpPr>
            <p:cNvPr id="70" name="Google Shape;7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 name="Google Shape;7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4" name="Google Shape;7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5" name="Google Shape;75;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76" name="Google Shape;76;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7" name="Google Shape;77;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3"/>
          <p:cNvGrpSpPr/>
          <p:nvPr/>
        </p:nvGrpSpPr>
        <p:grpSpPr>
          <a:xfrm>
            <a:off x="190320" y="900657"/>
            <a:ext cx="7581691" cy="5901"/>
            <a:chOff x="1890075" y="5241175"/>
            <a:chExt cx="4240556" cy="257700"/>
          </a:xfrm>
        </p:grpSpPr>
        <p:sp>
          <p:nvSpPr>
            <p:cNvPr id="79" name="Google Shape;7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0" name="Google Shape;8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1" name="Google Shape;8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2" name="Google Shape;8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3" name="Google Shape;83;p3"/>
          <p:cNvGrpSpPr/>
          <p:nvPr/>
        </p:nvGrpSpPr>
        <p:grpSpPr>
          <a:xfrm>
            <a:off x="190320" y="931759"/>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3" name="Google Shape;6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87" name="Google Shape;87;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88" name="Google Shape;88;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89" name="Google Shape;89;p3"/>
          <p:cNvGrpSpPr/>
          <p:nvPr/>
        </p:nvGrpSpPr>
        <p:grpSpPr>
          <a:xfrm>
            <a:off x="172024" y="1040825"/>
            <a:ext cx="137818" cy="187200"/>
            <a:chOff x="507100" y="1997600"/>
            <a:chExt cx="158375" cy="187200"/>
          </a:xfrm>
        </p:grpSpPr>
        <p:sp>
          <p:nvSpPr>
            <p:cNvPr id="90" name="Google Shape;90;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3" name="Google Shape;93;p3"/>
          <p:cNvGrpSpPr/>
          <p:nvPr/>
        </p:nvGrpSpPr>
        <p:grpSpPr>
          <a:xfrm>
            <a:off x="190349" y="2907725"/>
            <a:ext cx="137818" cy="187200"/>
            <a:chOff x="507100" y="1540400"/>
            <a:chExt cx="158375" cy="187200"/>
          </a:xfrm>
        </p:grpSpPr>
        <p:sp>
          <p:nvSpPr>
            <p:cNvPr id="94" name="Google Shape;94;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7" name="Google Shape;97;p3"/>
          <p:cNvGrpSpPr/>
          <p:nvPr/>
        </p:nvGrpSpPr>
        <p:grpSpPr>
          <a:xfrm>
            <a:off x="172024" y="5506200"/>
            <a:ext cx="137818" cy="187200"/>
            <a:chOff x="507100" y="1997600"/>
            <a:chExt cx="158375" cy="187200"/>
          </a:xfrm>
        </p:grpSpPr>
        <p:sp>
          <p:nvSpPr>
            <p:cNvPr id="98" name="Google Shape;98;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1" name="Google Shape;101;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2" name="Google Shape;102;p3"/>
          <p:cNvGrpSpPr/>
          <p:nvPr/>
        </p:nvGrpSpPr>
        <p:grpSpPr>
          <a:xfrm>
            <a:off x="172024" y="7607808"/>
            <a:ext cx="137818" cy="187200"/>
            <a:chOff x="507100" y="1997600"/>
            <a:chExt cx="158375" cy="187200"/>
          </a:xfrm>
        </p:grpSpPr>
        <p:sp>
          <p:nvSpPr>
            <p:cNvPr id="103" name="Google Shape;103;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06" name="Google Shape;106;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07" name="Google Shape;107;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08"/>
        <p:cNvGrpSpPr/>
        <p:nvPr/>
      </p:nvGrpSpPr>
      <p:grpSpPr>
        <a:xfrm>
          <a:off x="0" y="0"/>
          <a:ext cx="0" cy="0"/>
          <a:chOff x="0" y="0"/>
          <a:chExt cx="0" cy="0"/>
        </a:xfrm>
      </p:grpSpPr>
      <p:cxnSp>
        <p:nvCxnSpPr>
          <p:cNvPr id="109" name="Google Shape;109;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0" name="Google Shape;110;p4"/>
          <p:cNvGrpSpPr/>
          <p:nvPr/>
        </p:nvGrpSpPr>
        <p:grpSpPr>
          <a:xfrm>
            <a:off x="404725" y="1300475"/>
            <a:ext cx="6908400" cy="72025"/>
            <a:chOff x="404725" y="1681475"/>
            <a:chExt cx="6908400" cy="72025"/>
          </a:xfrm>
        </p:grpSpPr>
        <p:cxnSp>
          <p:nvCxnSpPr>
            <p:cNvPr id="111" name="Google Shape;111;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2" name="Google Shape;112;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3" name="Google Shape;113;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4" name="Google Shape;114;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5" name="Google Shape;115;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16" name="Google Shape;116;p4"/>
          <p:cNvGrpSpPr/>
          <p:nvPr/>
        </p:nvGrpSpPr>
        <p:grpSpPr>
          <a:xfrm>
            <a:off x="417975" y="1504250"/>
            <a:ext cx="2357775" cy="410125"/>
            <a:chOff x="417975" y="1885250"/>
            <a:chExt cx="2357775" cy="410125"/>
          </a:xfrm>
        </p:grpSpPr>
        <p:sp>
          <p:nvSpPr>
            <p:cNvPr id="117" name="Google Shape;117;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4"/>
          <p:cNvGrpSpPr/>
          <p:nvPr/>
        </p:nvGrpSpPr>
        <p:grpSpPr>
          <a:xfrm>
            <a:off x="417975" y="3276600"/>
            <a:ext cx="2357775" cy="410125"/>
            <a:chOff x="265575" y="3352800"/>
            <a:chExt cx="2357775" cy="410125"/>
          </a:xfrm>
        </p:grpSpPr>
        <p:sp>
          <p:nvSpPr>
            <p:cNvPr id="122" name="Google Shape;122;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4"/>
          <p:cNvGrpSpPr/>
          <p:nvPr/>
        </p:nvGrpSpPr>
        <p:grpSpPr>
          <a:xfrm>
            <a:off x="3872044" y="3276600"/>
            <a:ext cx="2747987" cy="410125"/>
            <a:chOff x="3567313" y="3200400"/>
            <a:chExt cx="2357775" cy="410125"/>
          </a:xfrm>
        </p:grpSpPr>
        <p:sp>
          <p:nvSpPr>
            <p:cNvPr id="127" name="Google Shape;127;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4"/>
          <p:cNvGrpSpPr/>
          <p:nvPr/>
        </p:nvGrpSpPr>
        <p:grpSpPr>
          <a:xfrm>
            <a:off x="417963" y="6597750"/>
            <a:ext cx="2357775" cy="410125"/>
            <a:chOff x="-39237" y="6140550"/>
            <a:chExt cx="2357775" cy="410125"/>
          </a:xfrm>
        </p:grpSpPr>
        <p:sp>
          <p:nvSpPr>
            <p:cNvPr id="132" name="Google Shape;132;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7" name="Google Shape;137;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8" name="Google Shape;138;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9" name="Google Shape;139;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0" name="Google Shape;140;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4" name="Google Shape;144;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5" name="Google Shape;145;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46" name="Google Shape;146;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47" name="Google Shape;147;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48" name="Google Shape;148;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49"/>
        <p:cNvGrpSpPr/>
        <p:nvPr/>
      </p:nvGrpSpPr>
      <p:grpSpPr>
        <a:xfrm>
          <a:off x="0" y="0"/>
          <a:ext cx="0" cy="0"/>
          <a:chOff x="0" y="0"/>
          <a:chExt cx="0" cy="0"/>
        </a:xfrm>
      </p:grpSpPr>
      <p:sp>
        <p:nvSpPr>
          <p:cNvPr id="150" name="Google Shape;150;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1" name="Google Shape;151;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2" name="Google Shape;152;p5"/>
          <p:cNvGrpSpPr/>
          <p:nvPr/>
        </p:nvGrpSpPr>
        <p:grpSpPr>
          <a:xfrm>
            <a:off x="95351" y="1392509"/>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57" name="Google Shape;157;p5"/>
          <p:cNvGrpSpPr/>
          <p:nvPr/>
        </p:nvGrpSpPr>
        <p:grpSpPr>
          <a:xfrm>
            <a:off x="95351" y="4542984"/>
            <a:ext cx="7581691" cy="5901"/>
            <a:chOff x="1890075" y="5241175"/>
            <a:chExt cx="4240556" cy="257700"/>
          </a:xfrm>
        </p:grpSpPr>
        <p:sp>
          <p:nvSpPr>
            <p:cNvPr id="158" name="Google Shape;15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1" name="Google Shape;16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2" name="Google Shape;16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3" name="Google Shape;16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4" name="Google Shape;16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5" name="Google Shape;16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6" name="Google Shape;166;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7" name="Google Shape;167;p5"/>
          <p:cNvGrpSpPr/>
          <p:nvPr/>
        </p:nvGrpSpPr>
        <p:grpSpPr>
          <a:xfrm>
            <a:off x="95351" y="8200359"/>
            <a:ext cx="7581691" cy="5901"/>
            <a:chOff x="1890075" y="5241175"/>
            <a:chExt cx="4240556" cy="257700"/>
          </a:xfrm>
        </p:grpSpPr>
        <p:sp>
          <p:nvSpPr>
            <p:cNvPr id="168" name="Google Shape;16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1" name="Google Shape;17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2" name="Google Shape;172;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73" name="Google Shape;173;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4" name="Google Shape;174;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75" name="Google Shape;175;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76"/>
        <p:cNvGrpSpPr/>
        <p:nvPr/>
      </p:nvGrpSpPr>
      <p:grpSpPr>
        <a:xfrm>
          <a:off x="0" y="0"/>
          <a:ext cx="0" cy="0"/>
          <a:chOff x="0" y="0"/>
          <a:chExt cx="0" cy="0"/>
        </a:xfrm>
      </p:grpSpPr>
      <p:sp>
        <p:nvSpPr>
          <p:cNvPr id="177" name="Google Shape;177;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8" name="Google Shape;178;p6"/>
          <p:cNvGrpSpPr/>
          <p:nvPr/>
        </p:nvGrpSpPr>
        <p:grpSpPr>
          <a:xfrm>
            <a:off x="-16250" y="9048087"/>
            <a:ext cx="7804900" cy="1072407"/>
            <a:chOff x="-19118" y="4617750"/>
            <a:chExt cx="9182236" cy="548378"/>
          </a:xfrm>
        </p:grpSpPr>
        <p:sp>
          <p:nvSpPr>
            <p:cNvPr id="179" name="Google Shape;179;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0" name="Google Shape;180;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dirty="0">
                <a:latin typeface="Google Sans SemiBold"/>
                <a:ea typeface="Google Sans SemiBold"/>
                <a:cs typeface="Google Sans SemiBold"/>
                <a:sym typeface="Google Sans SemiBold"/>
              </a:rPr>
              <a:t>Project Overview</a:t>
            </a:r>
            <a:endParaRPr sz="1375" dirty="0">
              <a:solidFill>
                <a:srgbClr val="000000"/>
              </a:solidFill>
              <a:latin typeface="Google Sans SemiBold"/>
              <a:ea typeface="Google Sans SemiBold"/>
              <a:cs typeface="Google Sans SemiBold"/>
              <a:sym typeface="Google Sans SemiBold"/>
            </a:endParaRPr>
          </a:p>
        </p:txBody>
      </p:sp>
      <p:sp>
        <p:nvSpPr>
          <p:cNvPr id="187" name="Google Shape;187;p8"/>
          <p:cNvSpPr txBox="1"/>
          <p:nvPr/>
        </p:nvSpPr>
        <p:spPr>
          <a:xfrm>
            <a:off x="211425" y="1782925"/>
            <a:ext cx="7309500" cy="984855"/>
          </a:xfrm>
          <a:prstGeom prst="rect">
            <a:avLst/>
          </a:prstGeom>
          <a:noFill/>
          <a:ln>
            <a:noFill/>
          </a:ln>
        </p:spPr>
        <p:txBody>
          <a:bodyPr spcFirstLastPara="1" wrap="square" lIns="91425" tIns="91425" rIns="91425" bIns="91425" anchor="t" anchorCtr="0">
            <a:spAutoFit/>
          </a:bodyPr>
          <a:lstStyle/>
          <a:p>
            <a:r>
              <a:rPr lang="en-US" sz="1300" dirty="0"/>
              <a:t>The e-commerce analytics team aims to develop a machine learning model to predict purchasing behavior based on user interactions, engagement patterns, and traffic sources. This project explores key behavioral factors influencing conversion rates, leveraging correlation analysis and feature importance rankings to derive actionable insights.</a:t>
            </a:r>
          </a:p>
        </p:txBody>
      </p:sp>
      <p:sp>
        <p:nvSpPr>
          <p:cNvPr id="188" name="Google Shape;188;p8"/>
          <p:cNvSpPr txBox="1"/>
          <p:nvPr/>
        </p:nvSpPr>
        <p:spPr>
          <a:xfrm>
            <a:off x="159875" y="3959799"/>
            <a:ext cx="3069462" cy="6093946"/>
          </a:xfrm>
          <a:prstGeom prst="rect">
            <a:avLst/>
          </a:prstGeom>
          <a:noFill/>
          <a:ln>
            <a:noFill/>
          </a:ln>
        </p:spPr>
        <p:txBody>
          <a:bodyPr spcFirstLastPara="1" wrap="square" lIns="91425" tIns="91425" rIns="91425" bIns="91425" anchor="t" anchorCtr="0">
            <a:spAutoFit/>
          </a:bodyPr>
          <a:lstStyle/>
          <a:p>
            <a:r>
              <a:rPr lang="en-US" sz="1200" b="1" dirty="0"/>
              <a:t>1. User Engagement &amp; Page Interactions</a:t>
            </a:r>
          </a:p>
          <a:p>
            <a:pPr>
              <a:buFont typeface="Arial" panose="020B0604020202020204" pitchFamily="34" charset="0"/>
              <a:buChar char="•"/>
            </a:pPr>
            <a:r>
              <a:rPr lang="en-US" sz="1200" b="1" dirty="0"/>
              <a:t>Product-Related Page Interactions are strongly linked to revenue</a:t>
            </a:r>
            <a:r>
              <a:rPr lang="en-US" sz="1200" dirty="0"/>
              <a:t>, with visit frequency and duration both ranking among the most significant predictors.</a:t>
            </a:r>
          </a:p>
          <a:p>
            <a:pPr>
              <a:buFont typeface="Arial" panose="020B0604020202020204" pitchFamily="34" charset="0"/>
              <a:buChar char="•"/>
            </a:pPr>
            <a:r>
              <a:rPr lang="en-US" sz="1200" b="1" dirty="0"/>
              <a:t>Administrative and Informational pages have minimal influence on purchases</a:t>
            </a:r>
            <a:r>
              <a:rPr lang="en-US" sz="1200" dirty="0"/>
              <a:t>, suggesting that users primarily engage with product-related content before converting.</a:t>
            </a:r>
          </a:p>
          <a:p>
            <a:endParaRPr lang="en-US" sz="1200" b="1" dirty="0"/>
          </a:p>
          <a:p>
            <a:r>
              <a:rPr lang="en-US" sz="1200" b="1" dirty="0"/>
              <a:t>2. Traffic Sources &amp; Visitor Types</a:t>
            </a:r>
          </a:p>
          <a:p>
            <a:pPr>
              <a:buFont typeface="Arial" panose="020B0604020202020204" pitchFamily="34" charset="0"/>
              <a:buChar char="•"/>
            </a:pPr>
            <a:r>
              <a:rPr lang="en-US" sz="1200" b="1" dirty="0"/>
              <a:t>Certain traffic types (e.g., TrafficType_2) are strong predictors of conversion,</a:t>
            </a:r>
            <a:r>
              <a:rPr lang="en-US" sz="1200" dirty="0"/>
              <a:t> highlighting the importance of targeted traffic acquisition strategies.</a:t>
            </a:r>
          </a:p>
          <a:p>
            <a:pPr>
              <a:buFont typeface="Arial" panose="020B0604020202020204" pitchFamily="34" charset="0"/>
              <a:buChar char="•"/>
            </a:pPr>
            <a:r>
              <a:rPr lang="en-US" sz="1200" b="1" dirty="0"/>
              <a:t>Weekend visits show only a minor effect on purchases</a:t>
            </a:r>
            <a:r>
              <a:rPr lang="en-US" sz="1200" dirty="0"/>
              <a:t>, indicating that weekday traffic should not be overlooked in marketing campaigns.</a:t>
            </a:r>
          </a:p>
          <a:p>
            <a:endParaRPr lang="en-US" sz="1200" b="1" dirty="0"/>
          </a:p>
          <a:p>
            <a:r>
              <a:rPr lang="en-US" sz="1200" b="1" dirty="0"/>
              <a:t>3. Bounce Rates, Exit Rates &amp; Page Values</a:t>
            </a:r>
          </a:p>
          <a:p>
            <a:pPr>
              <a:buFont typeface="Arial" panose="020B0604020202020204" pitchFamily="34" charset="0"/>
              <a:buChar char="•"/>
            </a:pPr>
            <a:r>
              <a:rPr lang="en-US" sz="1200" b="1" dirty="0"/>
              <a:t>Bounce Rates and Exit Rates are highly correlated (0.91),</a:t>
            </a:r>
            <a:r>
              <a:rPr lang="en-US" sz="1200" dirty="0"/>
              <a:t> indicating that users who bounce are also more likely to exit quickly.</a:t>
            </a:r>
          </a:p>
          <a:p>
            <a:pPr>
              <a:buFont typeface="Arial" panose="020B0604020202020204" pitchFamily="34" charset="0"/>
              <a:buChar char="•"/>
            </a:pPr>
            <a:r>
              <a:rPr lang="en-US" sz="1200" b="1" dirty="0"/>
              <a:t>Pages with high Page Values tend to have lower Exit Rates,</a:t>
            </a:r>
            <a:r>
              <a:rPr lang="en-US" sz="1200" dirty="0"/>
              <a:t> confirming that valuable content keeps users engaged and reduces drop-offs.</a:t>
            </a:r>
          </a:p>
        </p:txBody>
      </p:sp>
      <p:sp>
        <p:nvSpPr>
          <p:cNvPr id="189" name="Google Shape;189;p8"/>
          <p:cNvSpPr txBox="1"/>
          <p:nvPr/>
        </p:nvSpPr>
        <p:spPr>
          <a:xfrm>
            <a:off x="3350925" y="7657773"/>
            <a:ext cx="4246200" cy="2031295"/>
          </a:xfrm>
          <a:prstGeom prst="rect">
            <a:avLst/>
          </a:prstGeom>
          <a:noFill/>
          <a:ln>
            <a:noFill/>
          </a:ln>
        </p:spPr>
        <p:txBody>
          <a:bodyPr spcFirstLastPara="1" wrap="square" lIns="91425" tIns="91425" rIns="91425" bIns="91425" anchor="t" anchorCtr="0">
            <a:spAutoFit/>
          </a:bodyPr>
          <a:lstStyle/>
          <a:p>
            <a:r>
              <a:rPr lang="en-US" sz="1500" b="1" dirty="0"/>
              <a:t>Deploy a Predictive Model:</a:t>
            </a:r>
            <a:r>
              <a:rPr lang="en-US" sz="1500" dirty="0"/>
              <a:t> The team recommends refining and deploying a machine learning model to predict purchasing behavior </a:t>
            </a:r>
            <a:r>
              <a:rPr lang="en-US" sz="1500" b="1" dirty="0"/>
              <a:t>with real-time user data</a:t>
            </a:r>
            <a:r>
              <a:rPr lang="en-US" sz="1500" dirty="0"/>
              <a:t>.</a:t>
            </a:r>
          </a:p>
          <a:p>
            <a:r>
              <a:rPr lang="en-US" sz="1500" b="1" dirty="0"/>
              <a:t>Deeper Customer Segmentation:</a:t>
            </a:r>
            <a:r>
              <a:rPr lang="en-US" sz="1500" dirty="0"/>
              <a:t> Further analysis in Tableau could explore regional, seasonal, and behavioral differences in greater detail.</a:t>
            </a:r>
          </a:p>
        </p:txBody>
      </p:sp>
      <p:sp>
        <p:nvSpPr>
          <p:cNvPr id="190" name="Google Shape;190;p8"/>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dirty="0">
                <a:latin typeface="Google Sans"/>
                <a:ea typeface="Google Sans"/>
                <a:cs typeface="Google Sans"/>
                <a:sym typeface="Google Sans"/>
              </a:rPr>
              <a:t>Executive Summary: Customer Purchase </a:t>
            </a:r>
            <a:r>
              <a:rPr lang="en-US" sz="2100" b="1" dirty="0">
                <a:latin typeface="Google Sans"/>
                <a:ea typeface="Google Sans"/>
                <a:cs typeface="Google Sans"/>
                <a:sym typeface="Google Sans"/>
              </a:rPr>
              <a:t>Behavior </a:t>
            </a:r>
            <a:endParaRPr sz="2100" b="1" dirty="0">
              <a:latin typeface="Google Sans"/>
              <a:ea typeface="Google Sans"/>
              <a:cs typeface="Google Sans"/>
              <a:sym typeface="Google Sans"/>
            </a:endParaRPr>
          </a:p>
        </p:txBody>
      </p:sp>
      <p:sp>
        <p:nvSpPr>
          <p:cNvPr id="191" name="Google Shape;191;p8"/>
          <p:cNvSpPr txBox="1"/>
          <p:nvPr/>
        </p:nvSpPr>
        <p:spPr>
          <a:xfrm>
            <a:off x="1763100" y="948050"/>
            <a:ext cx="4246200" cy="55089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US" sz="1200" dirty="0">
                <a:latin typeface="PT Sans Narrow"/>
                <a:ea typeface="PT Sans Narrow"/>
                <a:cs typeface="PT Sans Narrow"/>
                <a:sym typeface="PT Sans Narrow"/>
              </a:rPr>
              <a:t>Predicting  Customer purchase Behavior </a:t>
            </a:r>
            <a:endParaRPr lang="en-US" sz="1200" dirty="0">
              <a:solidFill>
                <a:srgbClr val="000000"/>
              </a:solidFill>
              <a:latin typeface="PT Sans Narrow"/>
              <a:ea typeface="PT Sans Narrow"/>
              <a:cs typeface="PT Sans Narrow"/>
              <a:sym typeface="PT Sans Narrow"/>
            </a:endParaRPr>
          </a:p>
        </p:txBody>
      </p:sp>
      <p:sp>
        <p:nvSpPr>
          <p:cNvPr id="193" name="Google Shape;193;p8"/>
          <p:cNvSpPr txBox="1"/>
          <p:nvPr/>
        </p:nvSpPr>
        <p:spPr>
          <a:xfrm>
            <a:off x="3561177" y="3601805"/>
            <a:ext cx="4035948" cy="2893069"/>
          </a:xfrm>
          <a:prstGeom prst="rect">
            <a:avLst/>
          </a:prstGeom>
          <a:noFill/>
          <a:ln>
            <a:noFill/>
          </a:ln>
        </p:spPr>
        <p:txBody>
          <a:bodyPr spcFirstLastPara="1" wrap="square" lIns="91425" tIns="91425" rIns="91425" bIns="91425" anchor="t" anchorCtr="0">
            <a:spAutoFit/>
          </a:bodyPr>
          <a:lstStyle/>
          <a:p>
            <a:r>
              <a:rPr lang="en-US" sz="1600" dirty="0"/>
              <a:t>This analysis involved correlation studies and machine learning-based feature importance ranking to identify the most influential variables in conversion prediction. </a:t>
            </a:r>
          </a:p>
          <a:p>
            <a:endParaRPr lang="en-US" sz="1600" dirty="0"/>
          </a:p>
          <a:p>
            <a:r>
              <a:rPr lang="en-US" sz="1600" dirty="0"/>
              <a:t>The Random Forest model highlighted </a:t>
            </a:r>
            <a:r>
              <a:rPr lang="en-US" sz="1600" b="1" dirty="0"/>
              <a:t>Page Values, Product Page Interactions, and Exit Rates</a:t>
            </a:r>
            <a:r>
              <a:rPr lang="en-US" sz="1600" dirty="0"/>
              <a:t> as the top three factors affecting purchasing decisions.</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314</Words>
  <Application>Microsoft Office PowerPoint</Application>
  <PresentationFormat>Custom</PresentationFormat>
  <Paragraphs>20</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Lato</vt:lpstr>
      <vt:lpstr>Google Sans SemiBold</vt:lpstr>
      <vt:lpstr>Google Sans</vt:lpstr>
      <vt:lpstr>PT Sans Narrow</vt:lpstr>
      <vt:lpstr>Work Sans</vt:lpstr>
      <vt:lpstr>Roboto</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Olakayode Bastos</cp:lastModifiedBy>
  <cp:revision>3</cp:revision>
  <dcterms:modified xsi:type="dcterms:W3CDTF">2025-02-22T21:26:13Z</dcterms:modified>
</cp:coreProperties>
</file>